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256" r:id="rId2"/>
    <p:sldId id="284" r:id="rId3"/>
    <p:sldId id="289" r:id="rId4"/>
    <p:sldId id="308" r:id="rId5"/>
    <p:sldId id="258" r:id="rId6"/>
    <p:sldId id="312" r:id="rId7"/>
    <p:sldId id="257" r:id="rId8"/>
    <p:sldId id="309" r:id="rId9"/>
    <p:sldId id="310" r:id="rId10"/>
    <p:sldId id="295" r:id="rId11"/>
    <p:sldId id="311" r:id="rId12"/>
    <p:sldId id="313" r:id="rId13"/>
    <p:sldId id="286" r:id="rId14"/>
    <p:sldId id="259" r:id="rId15"/>
    <p:sldId id="281" r:id="rId16"/>
    <p:sldId id="314" r:id="rId17"/>
    <p:sldId id="267" r:id="rId18"/>
    <p:sldId id="276" r:id="rId19"/>
    <p:sldId id="293" r:id="rId20"/>
    <p:sldId id="294" r:id="rId21"/>
    <p:sldId id="260" r:id="rId22"/>
    <p:sldId id="278" r:id="rId23"/>
    <p:sldId id="283" r:id="rId24"/>
    <p:sldId id="277" r:id="rId25"/>
    <p:sldId id="282" r:id="rId26"/>
    <p:sldId id="262" r:id="rId27"/>
    <p:sldId id="263" r:id="rId28"/>
    <p:sldId id="264" r:id="rId29"/>
    <p:sldId id="261" r:id="rId30"/>
    <p:sldId id="265" r:id="rId31"/>
    <p:sldId id="268" r:id="rId32"/>
    <p:sldId id="315" r:id="rId33"/>
    <p:sldId id="304" r:id="rId34"/>
    <p:sldId id="292" r:id="rId35"/>
    <p:sldId id="302" r:id="rId36"/>
    <p:sldId id="296" r:id="rId37"/>
    <p:sldId id="303" r:id="rId38"/>
    <p:sldId id="291" r:id="rId39"/>
    <p:sldId id="306" r:id="rId40"/>
    <p:sldId id="305" r:id="rId41"/>
    <p:sldId id="307" r:id="rId42"/>
    <p:sldId id="266" r:id="rId43"/>
    <p:sldId id="298" r:id="rId44"/>
    <p:sldId id="301" r:id="rId45"/>
    <p:sldId id="299" r:id="rId46"/>
    <p:sldId id="300" r:id="rId47"/>
    <p:sldId id="297" r:id="rId48"/>
    <p:sldId id="269" r:id="rId49"/>
    <p:sldId id="271" r:id="rId50"/>
    <p:sldId id="270" r:id="rId51"/>
    <p:sldId id="272" r:id="rId52"/>
    <p:sldId id="273" r:id="rId53"/>
    <p:sldId id="274" r:id="rId54"/>
    <p:sldId id="285" r:id="rId55"/>
    <p:sldId id="275" r:id="rId56"/>
    <p:sldId id="280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D0EF47-B66D-AB43-8113-20ACBD30CCF9}" v="11" dt="2024-04-20T05:23:56.7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62"/>
    <p:restoredTop sz="77003"/>
  </p:normalViewPr>
  <p:slideViewPr>
    <p:cSldViewPr snapToGrid="0" snapToObjects="1">
      <p:cViewPr varScale="1">
        <p:scale>
          <a:sx n="129" d="100"/>
          <a:sy n="129" d="100"/>
        </p:scale>
        <p:origin x="152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1" d="100"/>
        <a:sy n="5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5E739-DC48-3D46-95C7-CF87EC8B8BE8}" type="datetimeFigureOut">
              <a:rPr lang="en-US" smtClean="0"/>
              <a:t>4/21/24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97CC9-C2EE-534A-8BF4-FD986B665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48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CE5FC-D009-3640-BD2D-25A6B6B15D9D}" type="datetimeFigureOut">
              <a:rPr lang="en-US" smtClean="0"/>
              <a:t>4/21/24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96078-55FE-4E49-9DE5-C3838EE69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9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08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17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18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59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56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???? Have a 6 for Wellness??  Also COVID/Infection enhanced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50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Report of missing person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Wingdings"/>
                <a:ea typeface="+mn-ea"/>
                <a:cs typeface="+mn-cs"/>
              </a:rPr>
              <a:t> ?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Employee injury while on duty and needs treatment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Wingdings"/>
                <a:ea typeface="+mn-ea"/>
                <a:cs typeface="+mn-cs"/>
              </a:rPr>
              <a:t> ?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Employee injury while NOT on duty and now needs treatment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Wingdings"/>
                <a:ea typeface="+mn-ea"/>
                <a:cs typeface="+mn-cs"/>
              </a:rPr>
              <a:t> ?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Requesting ground ambulance, required information to relay, and transfer of patient care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Wingdings"/>
                <a:ea typeface="+mn-ea"/>
                <a:cs typeface="+mn-cs"/>
              </a:rPr>
              <a:t> ?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Requesting air ambulance, required information to relay, and setting up landing zone (LZ)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Wingdings"/>
                <a:ea typeface="+mn-ea"/>
                <a:cs typeface="+mn-cs"/>
              </a:rPr>
              <a:t> ?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Replacement of equipment that is sent with the patient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Wingdings"/>
                <a:ea typeface="+mn-ea"/>
                <a:cs typeface="+mn-cs"/>
              </a:rPr>
              <a:t> ?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Consent for treatment of a minor age patient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Wingdings"/>
                <a:ea typeface="+mn-ea"/>
                <a:cs typeface="+mn-cs"/>
              </a:rPr>
              <a:t> ?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considered mandatory reporting (legal)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Wingdings"/>
                <a:ea typeface="+mn-ea"/>
                <a:cs typeface="+mn-cs"/>
              </a:rPr>
              <a:t> ?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Infection control policy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88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 lot of supplies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40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50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09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65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12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q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Report of missing person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Wingdings"/>
                <a:ea typeface="+mn-ea"/>
                <a:cs typeface="+mn-cs"/>
              </a:rPr>
              <a:t> ?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Employee injury while on duty and needs treatment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Wingdings"/>
                <a:ea typeface="+mn-ea"/>
                <a:cs typeface="+mn-cs"/>
              </a:rPr>
              <a:t> ?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Employee injury while NOT on duty and now needs treatment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Wingdings"/>
                <a:ea typeface="+mn-ea"/>
                <a:cs typeface="+mn-cs"/>
              </a:rPr>
              <a:t> ?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Requesting ground ambulance, required information to relay, and transfer of patient care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Wingdings"/>
                <a:ea typeface="+mn-ea"/>
                <a:cs typeface="+mn-cs"/>
              </a:rPr>
              <a:t> ?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Requesting air ambulance, required information to relay, and setting up landing zone (LZ)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Wingdings"/>
                <a:ea typeface="+mn-ea"/>
                <a:cs typeface="+mn-cs"/>
              </a:rPr>
              <a:t> ?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Replacement of equipment that is sent with the patient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Wingdings"/>
                <a:ea typeface="+mn-ea"/>
                <a:cs typeface="+mn-cs"/>
              </a:rPr>
              <a:t> ?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Consent for treatment of a minor age patient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Wingdings"/>
                <a:ea typeface="+mn-ea"/>
                <a:cs typeface="+mn-cs"/>
              </a:rPr>
              <a:t> ?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considered mandatory reporting (legal)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Wingdings"/>
                <a:ea typeface="+mn-ea"/>
                <a:cs typeface="+mn-cs"/>
              </a:rPr>
              <a:t> ?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Infection control policy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78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85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overview, not an actual class.    </a:t>
            </a:r>
          </a:p>
          <a:p>
            <a:r>
              <a:rPr lang="en-US" dirty="0"/>
              <a:t>Focusing on Leadership Skills and gaining awareness of your area and networking with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65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Committee from multiple divisions worked on this guide, Kathy Lee was chair.  Approved by the OEC Division leads.  Was on website –</a:t>
            </a:r>
            <a:r>
              <a:rPr lang="en-US" dirty="0" err="1"/>
              <a:t>prev</a:t>
            </a:r>
            <a:r>
              <a:rPr lang="en-US" dirty="0"/>
              <a:t> version and NSP office advised they would upload it.  In meantime, can access at PNWD’s 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6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4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AR-MSP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46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AR-MSP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02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AR-MSP.  Website needs upload.  The Guide needs to be current with post COVID, a few terminology, Wellness to scenarios….. Become a 6</a:t>
            </a:r>
            <a:r>
              <a:rPr lang="en-US" baseline="30000" dirty="0"/>
              <a:t>th</a:t>
            </a:r>
            <a:r>
              <a:rPr lang="en-US" dirty="0"/>
              <a:t> criteria?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37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Leadership!!  Networking…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96078-55FE-4E49-9DE5-C3838EE69B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8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N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0521-2735-3F42-A74B-6974934F9D1F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5399-4ACA-334B-890B-4584E0E26FA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38" y="5920790"/>
            <a:ext cx="764471" cy="7950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0521-2735-3F42-A74B-6974934F9D1F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5399-4ACA-334B-890B-4584E0E26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0521-2735-3F42-A74B-6974934F9D1F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5399-4ACA-334B-890B-4584E0E26FA4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0521-2735-3F42-A74B-6974934F9D1F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5399-4ACA-334B-890B-4584E0E26F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0521-2735-3F42-A74B-6974934F9D1F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5399-4ACA-334B-890B-4584E0E26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0521-2735-3F42-A74B-6974934F9D1F}" type="datetimeFigureOut">
              <a:rPr lang="en-US" smtClean="0"/>
              <a:t>4/21/24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5399-4ACA-334B-890B-4584E0E26FA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0521-2735-3F42-A74B-6974934F9D1F}" type="datetimeFigureOut">
              <a:rPr lang="en-US" smtClean="0"/>
              <a:t>4/21/24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5399-4ACA-334B-890B-4584E0E26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0521-2735-3F42-A74B-6974934F9D1F}" type="datetimeFigureOut">
              <a:rPr lang="en-US" smtClean="0"/>
              <a:t>4/21/24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5399-4ACA-334B-890B-4584E0E26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0521-2735-3F42-A74B-6974934F9D1F}" type="datetimeFigureOut">
              <a:rPr lang="en-US" smtClean="0"/>
              <a:t>4/21/24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5399-4ACA-334B-890B-4584E0E26F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0521-2735-3F42-A74B-6974934F9D1F}" type="datetimeFigureOut">
              <a:rPr lang="en-US" smtClean="0"/>
              <a:t>4/21/24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5399-4ACA-334B-890B-4584E0E26FA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0521-2735-3F42-A74B-6974934F9D1F}" type="datetimeFigureOut">
              <a:rPr lang="en-US" smtClean="0"/>
              <a:t>4/21/24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5399-4ACA-334B-890B-4584E0E26FA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3D10521-2735-3F42-A74B-6974934F9D1F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3975399-4ACA-334B-890B-4584E0E26FA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99" y="6008222"/>
            <a:ext cx="660402" cy="6868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die.jeffers@nsp-pnwd.org?subject=Senior%20Aid%20Room%20Modul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s://www.nsp.org/MemberHome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p.org/MemberHom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mailto:jodie.jeffers@nsp-pnwd.org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p.org/NSPMember/Member_Resources/Education_Resources/OEC/NSPMember/For_Members/Resources/OEC.aspx?hkey=40281755-7ac9-4f4f-8707-8adaad9fad3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p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97651"/>
            <a:ext cx="7772400" cy="2682657"/>
          </a:xfrm>
        </p:spPr>
        <p:txBody>
          <a:bodyPr>
            <a:normAutofit/>
          </a:bodyPr>
          <a:lstStyle/>
          <a:p>
            <a:r>
              <a:rPr lang="en-US" sz="5400" b="1" dirty="0"/>
              <a:t>INTRO:</a:t>
            </a:r>
            <a:br>
              <a:rPr lang="en-US" sz="5400" b="1" dirty="0"/>
            </a:br>
            <a:r>
              <a:rPr lang="en-US" sz="5400" b="1" dirty="0"/>
              <a:t>Aid Room Module </a:t>
            </a:r>
            <a:br>
              <a:rPr lang="en-US" sz="5400" b="1" dirty="0"/>
            </a:br>
            <a:r>
              <a:rPr lang="en-US" sz="5400" b="1" dirty="0"/>
              <a:t>Senior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6466" y="4071256"/>
            <a:ext cx="8111067" cy="1122535"/>
          </a:xfrm>
        </p:spPr>
        <p:txBody>
          <a:bodyPr>
            <a:normAutofit fontScale="25000" lnSpcReduction="20000"/>
          </a:bodyPr>
          <a:lstStyle/>
          <a:p>
            <a:r>
              <a:rPr lang="en-US" sz="12800" b="1" dirty="0">
                <a:solidFill>
                  <a:schemeClr val="tx1"/>
                </a:solidFill>
              </a:rPr>
              <a:t>Jodie Jeffers, Patroller Advisor, PNWD</a:t>
            </a:r>
          </a:p>
          <a:p>
            <a:endParaRPr lang="en-US" sz="4000" b="1" dirty="0">
              <a:solidFill>
                <a:schemeClr val="tx1"/>
              </a:solidFill>
            </a:endParaRPr>
          </a:p>
          <a:p>
            <a:r>
              <a:rPr lang="en-US" sz="12800" b="1" dirty="0" err="1">
                <a:solidFill>
                  <a:schemeClr val="tx1"/>
                </a:solidFill>
                <a:hlinkClick r:id="rId3"/>
              </a:rPr>
              <a:t>jodie.jeffers@nsp-pnwd.org</a:t>
            </a:r>
            <a:endParaRPr lang="en-US" sz="12800" b="1" dirty="0">
              <a:solidFill>
                <a:schemeClr val="tx1"/>
              </a:solidFill>
            </a:endParaRPr>
          </a:p>
          <a:p>
            <a:r>
              <a:rPr lang="en-US" sz="28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96" y="5622164"/>
            <a:ext cx="1188304" cy="123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48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67833" y="2886644"/>
            <a:ext cx="7408333" cy="292781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3600" b="1" u="sng" dirty="0"/>
              <a:t>Opportunity to demonstrate a global expertise in the operation of the Aid Room and care of patients.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AR-MSP MISSION STATEMENT</a:t>
            </a:r>
          </a:p>
        </p:txBody>
      </p:sp>
    </p:spTree>
    <p:extLst>
      <p:ext uri="{BB962C8B-B14F-4D97-AF65-F5344CB8AC3E}">
        <p14:creationId xmlns:p14="http://schemas.microsoft.com/office/powerpoint/2010/main" val="347536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64633" y="1910080"/>
            <a:ext cx="8022167" cy="43078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3200" b="1" u="sng" dirty="0"/>
              <a:t>Enhance candidates skills &amp; knowledge of aid room procedures &amp; related area policies</a:t>
            </a:r>
          </a:p>
          <a:p>
            <a:r>
              <a:rPr lang="en-US" sz="3200" b="1" u="sng" dirty="0"/>
              <a:t>Leadership, Decision Making, &amp; Problem Management </a:t>
            </a:r>
          </a:p>
          <a:p>
            <a:pPr lvl="2"/>
            <a:r>
              <a:rPr lang="en-US" sz="2400" b="1" u="sng" dirty="0"/>
              <a:t>While enhancing EXISTING OEC aid room skills</a:t>
            </a:r>
          </a:p>
          <a:p>
            <a:r>
              <a:rPr lang="en-US" sz="3200" b="1" u="sng" dirty="0"/>
              <a:t>Prepares for leadership roles in NSP</a:t>
            </a:r>
          </a:p>
          <a:p>
            <a:pPr lvl="2"/>
            <a:endParaRPr lang="en-US" sz="2400" b="1" u="sng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AR-MSP GOAL</a:t>
            </a:r>
          </a:p>
        </p:txBody>
      </p:sp>
    </p:spTree>
    <p:extLst>
      <p:ext uri="{BB962C8B-B14F-4D97-AF65-F5344CB8AC3E}">
        <p14:creationId xmlns:p14="http://schemas.microsoft.com/office/powerpoint/2010/main" val="419985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B6B09B-5FCE-70D3-A854-C06E34B5F14D}"/>
              </a:ext>
            </a:extLst>
          </p:cNvPr>
          <p:cNvSpPr/>
          <p:nvPr/>
        </p:nvSpPr>
        <p:spPr>
          <a:xfrm>
            <a:off x="2234436" y="398761"/>
            <a:ext cx="4647627" cy="61464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idRoomPDF Front.tiff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03" r="-10203"/>
          <a:stretch>
            <a:fillRect/>
          </a:stretch>
        </p:blipFill>
        <p:spPr>
          <a:xfrm>
            <a:off x="1877944" y="513642"/>
            <a:ext cx="5388111" cy="5945597"/>
          </a:xfrm>
        </p:spPr>
      </p:pic>
    </p:spTree>
    <p:extLst>
      <p:ext uri="{BB962C8B-B14F-4D97-AF65-F5344CB8AC3E}">
        <p14:creationId xmlns:p14="http://schemas.microsoft.com/office/powerpoint/2010/main" val="955917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67827" y="2633032"/>
            <a:ext cx="6222796" cy="3159182"/>
          </a:xfrm>
        </p:spPr>
        <p:txBody>
          <a:bodyPr>
            <a:noAutofit/>
          </a:bodyPr>
          <a:lstStyle/>
          <a:p>
            <a:r>
              <a:rPr lang="en-US" sz="2800" b="1" dirty="0"/>
              <a:t>Candidate: What’s Next?</a:t>
            </a:r>
          </a:p>
          <a:p>
            <a:pPr marL="301943" lvl="1" indent="0">
              <a:buNone/>
            </a:pPr>
            <a:endParaRPr lang="en-US" sz="1100" b="1" dirty="0"/>
          </a:p>
          <a:p>
            <a:endParaRPr lang="en-US" sz="1100" b="1" dirty="0"/>
          </a:p>
          <a:p>
            <a:pPr marL="274320" lvl="1"/>
            <a:r>
              <a:rPr lang="en-US" sz="2400" b="1" dirty="0"/>
              <a:t>Who do they contact?</a:t>
            </a:r>
          </a:p>
          <a:p>
            <a:pPr marL="274320" lvl="1"/>
            <a:endParaRPr lang="en-US" sz="2400" b="1" dirty="0"/>
          </a:p>
          <a:p>
            <a:pPr marL="274320" lvl="1"/>
            <a:r>
              <a:rPr lang="en-US" sz="2400" b="1" dirty="0"/>
              <a:t>Questions?  Now what?</a:t>
            </a:r>
          </a:p>
          <a:p>
            <a:pPr marL="274320" lvl="1"/>
            <a:endParaRPr lang="en-US" sz="2400" b="1" dirty="0"/>
          </a:p>
          <a:p>
            <a:pPr marL="274320" lvl="1"/>
            <a:r>
              <a:rPr lang="en-US" sz="2400" b="1" dirty="0"/>
              <a:t>Division OEC Supervisor or Designee</a:t>
            </a:r>
          </a:p>
          <a:p>
            <a:pPr marL="274320" lvl="1"/>
            <a:endParaRPr lang="en-US" sz="1100" b="1" dirty="0"/>
          </a:p>
          <a:p>
            <a:endParaRPr lang="en-US" sz="2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 Room Module Senior Program</a:t>
            </a:r>
          </a:p>
        </p:txBody>
      </p:sp>
    </p:spTree>
    <p:extLst>
      <p:ext uri="{BB962C8B-B14F-4D97-AF65-F5344CB8AC3E}">
        <p14:creationId xmlns:p14="http://schemas.microsoft.com/office/powerpoint/2010/main" val="1280855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66940" y="2791492"/>
            <a:ext cx="7419860" cy="2990707"/>
          </a:xfrm>
        </p:spPr>
        <p:txBody>
          <a:bodyPr>
            <a:noAutofit/>
          </a:bodyPr>
          <a:lstStyle/>
          <a:p>
            <a:r>
              <a:rPr lang="en-US" sz="2800" b="1" dirty="0"/>
              <a:t>Patroller Candidate: </a:t>
            </a:r>
          </a:p>
          <a:p>
            <a:pPr lvl="1"/>
            <a:r>
              <a:rPr lang="en-US" sz="2400" b="1" dirty="0"/>
              <a:t>Understand Goals &amp; Objectives of this Module</a:t>
            </a:r>
          </a:p>
          <a:p>
            <a:endParaRPr lang="en-US" sz="1100" b="1" dirty="0"/>
          </a:p>
          <a:p>
            <a:endParaRPr lang="en-US" sz="1100" b="1" dirty="0"/>
          </a:p>
          <a:p>
            <a:pPr marL="274320" lvl="1"/>
            <a:r>
              <a:rPr lang="en-US" sz="2400" b="1" dirty="0"/>
              <a:t>Region OEC Administrators (ROA) - Questions</a:t>
            </a:r>
          </a:p>
          <a:p>
            <a:pPr marL="274320" lvl="1"/>
            <a:endParaRPr lang="en-US" sz="2400" b="1" dirty="0"/>
          </a:p>
          <a:p>
            <a:pPr marL="274320" lvl="1"/>
            <a:r>
              <a:rPr lang="en-US" sz="2400" b="1" dirty="0"/>
              <a:t>Division OEC Supervisor or Designee - Questions</a:t>
            </a:r>
          </a:p>
          <a:p>
            <a:pPr marL="274320" lvl="1"/>
            <a:endParaRPr lang="en-US" sz="1100" b="1" dirty="0"/>
          </a:p>
          <a:p>
            <a:endParaRPr lang="en-US" sz="2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 Room Module Senior Program</a:t>
            </a:r>
          </a:p>
        </p:txBody>
      </p:sp>
    </p:spTree>
    <p:extLst>
      <p:ext uri="{BB962C8B-B14F-4D97-AF65-F5344CB8AC3E}">
        <p14:creationId xmlns:p14="http://schemas.microsoft.com/office/powerpoint/2010/main" val="2968841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1537" y="2633197"/>
            <a:ext cx="6960926" cy="3341341"/>
          </a:xfrm>
        </p:spPr>
        <p:txBody>
          <a:bodyPr>
            <a:noAutofit/>
          </a:bodyPr>
          <a:lstStyle/>
          <a:p>
            <a:pPr marL="274320" lvl="1"/>
            <a:endParaRPr lang="en-US" sz="1100" b="1" dirty="0"/>
          </a:p>
          <a:p>
            <a:r>
              <a:rPr lang="en-US" sz="2800" b="1" dirty="0"/>
              <a:t> Senior Training Coordinators (STC)</a:t>
            </a:r>
          </a:p>
          <a:p>
            <a:pPr lvl="2"/>
            <a:r>
              <a:rPr lang="en-US" sz="2400" b="1" dirty="0"/>
              <a:t>Manages the program for the Region</a:t>
            </a:r>
          </a:p>
          <a:p>
            <a:pPr lvl="2"/>
            <a:endParaRPr lang="en-US" sz="2400" b="1" dirty="0"/>
          </a:p>
          <a:p>
            <a:r>
              <a:rPr lang="en-US" sz="2800" b="1" dirty="0"/>
              <a:t>Trainer/Evaluator (T/E)</a:t>
            </a:r>
          </a:p>
          <a:p>
            <a:endParaRPr lang="en-US" sz="2800" b="1" dirty="0"/>
          </a:p>
          <a:p>
            <a:r>
              <a:rPr lang="en-US" sz="2800" b="1" dirty="0"/>
              <a:t>Instructor Trainer (IT) Final Evaluation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 Room Module Senior Program</a:t>
            </a:r>
          </a:p>
        </p:txBody>
      </p:sp>
    </p:spTree>
    <p:extLst>
      <p:ext uri="{BB962C8B-B14F-4D97-AF65-F5344CB8AC3E}">
        <p14:creationId xmlns:p14="http://schemas.microsoft.com/office/powerpoint/2010/main" val="2380965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1537" y="2633197"/>
            <a:ext cx="6960926" cy="3341341"/>
          </a:xfrm>
        </p:spPr>
        <p:txBody>
          <a:bodyPr>
            <a:noAutofit/>
          </a:bodyPr>
          <a:lstStyle/>
          <a:p>
            <a:pPr marL="274320" lvl="1"/>
            <a:endParaRPr lang="en-US" sz="1100" b="1" dirty="0"/>
          </a:p>
          <a:p>
            <a:r>
              <a:rPr lang="en-US" sz="2800" b="1" dirty="0"/>
              <a:t>In person</a:t>
            </a:r>
          </a:p>
          <a:p>
            <a:endParaRPr lang="en-US" sz="2800" b="1" dirty="0"/>
          </a:p>
          <a:p>
            <a:r>
              <a:rPr lang="en-US" sz="2800" b="1" dirty="0"/>
              <a:t>Emails / Zoom</a:t>
            </a:r>
          </a:p>
          <a:p>
            <a:endParaRPr lang="en-US" sz="2800" b="1" dirty="0"/>
          </a:p>
          <a:p>
            <a:r>
              <a:rPr lang="en-US" sz="2800" b="1" dirty="0"/>
              <a:t>The Aid Room at their area….</a:t>
            </a:r>
            <a:r>
              <a:rPr lang="en-US" sz="2800" b="1" dirty="0" err="1"/>
              <a:t>Mgmt</a:t>
            </a:r>
            <a:r>
              <a:rPr lang="en-US" sz="2800" b="1" dirty="0"/>
              <a:t> +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 Room Module Senior Program</a:t>
            </a:r>
          </a:p>
        </p:txBody>
      </p:sp>
    </p:spTree>
    <p:extLst>
      <p:ext uri="{BB962C8B-B14F-4D97-AF65-F5344CB8AC3E}">
        <p14:creationId xmlns:p14="http://schemas.microsoft.com/office/powerpoint/2010/main" val="1777386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8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514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40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67833" y="2886644"/>
            <a:ext cx="7408333" cy="2927811"/>
          </a:xfrm>
        </p:spPr>
        <p:txBody>
          <a:bodyPr>
            <a:normAutofit fontScale="92500"/>
          </a:bodyPr>
          <a:lstStyle/>
          <a:p>
            <a:r>
              <a:rPr lang="en-US" sz="2800" b="1" dirty="0"/>
              <a:t>Written Assignments/Exercises (3 Requirements)</a:t>
            </a:r>
          </a:p>
          <a:p>
            <a:endParaRPr lang="en-US" sz="2800" b="1" dirty="0"/>
          </a:p>
          <a:p>
            <a:r>
              <a:rPr lang="en-US" sz="2800" b="1" dirty="0"/>
              <a:t>Discussion of Assignments</a:t>
            </a:r>
          </a:p>
          <a:p>
            <a:endParaRPr lang="en-US" sz="2800" b="1" dirty="0"/>
          </a:p>
          <a:p>
            <a:r>
              <a:rPr lang="en-US" sz="2800" b="1" dirty="0"/>
              <a:t>Demonstrates/Discuss </a:t>
            </a:r>
            <a:r>
              <a:rPr lang="en-US" sz="2800" b="1" i="1" u="sng" dirty="0"/>
              <a:t>Five</a:t>
            </a:r>
            <a:r>
              <a:rPr lang="en-US" sz="2800" b="1" dirty="0"/>
              <a:t> Topics and Objectives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Candidate Checklist </a:t>
            </a:r>
            <a:r>
              <a:rPr lang="en-US" sz="2400" dirty="0"/>
              <a:t>(App 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929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67833" y="2566932"/>
            <a:ext cx="7818967" cy="3159390"/>
          </a:xfrm>
        </p:spPr>
        <p:txBody>
          <a:bodyPr>
            <a:normAutofit fontScale="92500"/>
          </a:bodyPr>
          <a:lstStyle/>
          <a:p>
            <a:r>
              <a:rPr lang="en-US" sz="2800" b="1" u="sng" dirty="0"/>
              <a:t>Written Assignments/Exercises </a:t>
            </a:r>
            <a:r>
              <a:rPr lang="en-US" sz="2800" b="1" dirty="0"/>
              <a:t>(3 requirements)</a:t>
            </a:r>
          </a:p>
          <a:p>
            <a:endParaRPr lang="en-US" sz="1200" dirty="0"/>
          </a:p>
          <a:p>
            <a:pPr lvl="1"/>
            <a:r>
              <a:rPr lang="en-US" dirty="0"/>
              <a:t>1. Activity for Aid Room Design &amp; Flow Process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2. Completion of Assignment Check List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3. Written Responses to minimum of 2 scenarios</a:t>
            </a:r>
          </a:p>
          <a:p>
            <a:pPr lvl="3"/>
            <a:r>
              <a:rPr lang="en-US" dirty="0"/>
              <a:t>All topics should be covered in written &amp; assignment check list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Candidate Checklist </a:t>
            </a:r>
            <a:r>
              <a:rPr lang="en-US" sz="2400" dirty="0"/>
              <a:t>(App 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79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317E44-6686-FD63-190A-ED78AE2C1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2611" y="2258784"/>
            <a:ext cx="3352800" cy="371450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Division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Patrol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P/A/N/B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Sen ARM</a:t>
            </a:r>
          </a:p>
          <a:p>
            <a:pPr lvl="1"/>
            <a:r>
              <a:rPr lang="en-US" sz="2200" b="1" dirty="0"/>
              <a:t>Year taken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Senior **</a:t>
            </a:r>
          </a:p>
          <a:p>
            <a:pPr lvl="1"/>
            <a:r>
              <a:rPr lang="en-US" sz="2200" b="1" dirty="0"/>
              <a:t>Year comp.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03691B-7FBE-118A-D293-61EB64C62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611" y="988971"/>
            <a:ext cx="4029389" cy="650762"/>
          </a:xfrm>
        </p:spPr>
        <p:txBody>
          <a:bodyPr/>
          <a:lstStyle/>
          <a:p>
            <a:r>
              <a:rPr lang="en-US" sz="3600" b="1" dirty="0"/>
              <a:t>Who’s Here Today?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F38232-0D56-DEBD-7DC0-231E3278C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472" y="1639734"/>
            <a:ext cx="6352286" cy="4466776"/>
          </a:xfrm>
        </p:spPr>
      </p:pic>
    </p:spTree>
    <p:extLst>
      <p:ext uri="{BB962C8B-B14F-4D97-AF65-F5344CB8AC3E}">
        <p14:creationId xmlns:p14="http://schemas.microsoft.com/office/powerpoint/2010/main" val="888871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67833" y="2886644"/>
            <a:ext cx="7408333" cy="292781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b="1" u="sng" dirty="0"/>
              <a:t>Discussion of Assignments</a:t>
            </a:r>
          </a:p>
          <a:p>
            <a:endParaRPr lang="en-US" dirty="0"/>
          </a:p>
          <a:p>
            <a:r>
              <a:rPr lang="en-US" dirty="0"/>
              <a:t>Demonstrates/Discuss Five Topics and Objectives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Candidate Checklist </a:t>
            </a:r>
            <a:r>
              <a:rPr lang="en-US" sz="2400" dirty="0"/>
              <a:t>(App 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885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003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067" y="1963447"/>
            <a:ext cx="7408333" cy="345069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07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0640" y="2663593"/>
            <a:ext cx="8692390" cy="325594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1-Aid Room Triage &amp; Resource Management </a:t>
            </a:r>
          </a:p>
          <a:p>
            <a:endParaRPr lang="en-US" dirty="0"/>
          </a:p>
          <a:p>
            <a:r>
              <a:rPr lang="en-US" dirty="0"/>
              <a:t>2-Medical Interventions &amp; Treatment in Aid Room Environment</a:t>
            </a:r>
          </a:p>
          <a:p>
            <a:endParaRPr lang="en-US" dirty="0"/>
          </a:p>
          <a:p>
            <a:r>
              <a:rPr lang="en-US" dirty="0"/>
              <a:t>3-Conflict Resolution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5740"/>
          </a:xfrm>
        </p:spPr>
        <p:txBody>
          <a:bodyPr>
            <a:normAutofit/>
          </a:bodyPr>
          <a:lstStyle/>
          <a:p>
            <a:r>
              <a:rPr lang="en-US" dirty="0"/>
              <a:t>Candidate Checklist </a:t>
            </a:r>
            <a:r>
              <a:rPr lang="en-US" sz="2400" dirty="0"/>
              <a:t>(App B)</a:t>
            </a:r>
            <a:br>
              <a:rPr lang="en-US" sz="2400" dirty="0"/>
            </a:br>
            <a:r>
              <a:rPr lang="en-US" sz="4000" b="1" u="sng" dirty="0"/>
              <a:t>Five Main Areas D/D</a:t>
            </a:r>
            <a:endParaRPr lang="en-US" sz="6700" b="1" u="sng" dirty="0"/>
          </a:p>
        </p:txBody>
      </p:sp>
    </p:spTree>
    <p:extLst>
      <p:ext uri="{BB962C8B-B14F-4D97-AF65-F5344CB8AC3E}">
        <p14:creationId xmlns:p14="http://schemas.microsoft.com/office/powerpoint/2010/main" val="2782095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2513" y="2770701"/>
            <a:ext cx="8692390" cy="305945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4-Interaction with EMS &amp; Medical Personnel, Police, Other governmental agencies</a:t>
            </a:r>
          </a:p>
          <a:p>
            <a:endParaRPr lang="en-US" dirty="0"/>
          </a:p>
          <a:p>
            <a:r>
              <a:rPr lang="en-US" dirty="0"/>
              <a:t>5-Interfacing /Communication with Patrollers on scene &amp; in Aid Room, Area Management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5740"/>
          </a:xfrm>
        </p:spPr>
        <p:txBody>
          <a:bodyPr>
            <a:normAutofit/>
          </a:bodyPr>
          <a:lstStyle/>
          <a:p>
            <a:r>
              <a:rPr lang="en-US" dirty="0"/>
              <a:t>Candidate Checklist </a:t>
            </a:r>
            <a:r>
              <a:rPr lang="en-US" sz="2400" dirty="0"/>
              <a:t>(App B)</a:t>
            </a:r>
            <a:br>
              <a:rPr lang="en-US" sz="2400" dirty="0"/>
            </a:br>
            <a:r>
              <a:rPr lang="en-US" sz="4000" b="1" u="sng" dirty="0"/>
              <a:t>Five Main Areas D/D</a:t>
            </a:r>
            <a:endParaRPr lang="en-US" sz="6700" b="1" u="sng" dirty="0"/>
          </a:p>
        </p:txBody>
      </p:sp>
    </p:spTree>
    <p:extLst>
      <p:ext uri="{BB962C8B-B14F-4D97-AF65-F5344CB8AC3E}">
        <p14:creationId xmlns:p14="http://schemas.microsoft.com/office/powerpoint/2010/main" val="1645230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7"/>
            <a:ext cx="7814733" cy="3450696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A- Activity for Aid Room Design and Flow Process</a:t>
            </a:r>
          </a:p>
          <a:p>
            <a:pPr lvl="2"/>
            <a:r>
              <a:rPr lang="en-US" sz="2400" dirty="0"/>
              <a:t>Outline of room, labeling</a:t>
            </a:r>
          </a:p>
          <a:p>
            <a:pPr lvl="2"/>
            <a:r>
              <a:rPr lang="en-US" sz="2400" dirty="0"/>
              <a:t>Aid Room Design &amp; Flow Process Form </a:t>
            </a:r>
            <a:r>
              <a:rPr lang="en-US" dirty="0"/>
              <a:t>(app c)</a:t>
            </a:r>
          </a:p>
          <a:p>
            <a:pPr lvl="2"/>
            <a:endParaRPr lang="en-US" sz="2400" dirty="0"/>
          </a:p>
          <a:p>
            <a:r>
              <a:rPr lang="en-US" sz="2800" b="1" dirty="0"/>
              <a:t>B- Assignment Check List </a:t>
            </a:r>
            <a:r>
              <a:rPr lang="en-US" sz="2000" b="1" dirty="0"/>
              <a:t>(app d)</a:t>
            </a:r>
          </a:p>
          <a:p>
            <a:endParaRPr lang="en-US" sz="2800" dirty="0"/>
          </a:p>
          <a:p>
            <a:r>
              <a:rPr lang="en-US" sz="2800" b="1" dirty="0"/>
              <a:t>C- Written Responses</a:t>
            </a:r>
          </a:p>
          <a:p>
            <a:pPr lvl="2"/>
            <a:r>
              <a:rPr lang="en-US" sz="2400" dirty="0"/>
              <a:t>Min 2 Scenarios provided by T/E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Candidate Checklist </a:t>
            </a:r>
            <a:r>
              <a:rPr lang="en-US" sz="2400" dirty="0"/>
              <a:t>(App 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45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67833" y="3019227"/>
            <a:ext cx="7408333" cy="2391547"/>
          </a:xfrm>
        </p:spPr>
        <p:txBody>
          <a:bodyPr/>
          <a:lstStyle/>
          <a:p>
            <a:r>
              <a:rPr lang="en-US" sz="2800" b="1" dirty="0"/>
              <a:t>Completion of minimum 2 practice scenarios</a:t>
            </a:r>
          </a:p>
          <a:p>
            <a:endParaRPr lang="en-US" sz="2800" b="1" dirty="0"/>
          </a:p>
          <a:p>
            <a:r>
              <a:rPr lang="en-US" sz="2800" b="1" dirty="0"/>
              <a:t>Completion of 2 scenarios at Final Evaluation</a:t>
            </a:r>
          </a:p>
          <a:p>
            <a:pPr lvl="2"/>
            <a:r>
              <a:rPr lang="en-US" dirty="0"/>
              <a:t>Note OEC Division Supervisor to supply scenarios (p/f)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Candidate Checklist </a:t>
            </a:r>
            <a:r>
              <a:rPr lang="en-US" sz="2400" dirty="0"/>
              <a:t>(App 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304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5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769" y="904458"/>
            <a:ext cx="8242303" cy="56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56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389" y="0"/>
            <a:ext cx="514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30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69145" y="-724445"/>
            <a:ext cx="6279206" cy="8370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35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4337" cy="6858000"/>
          </a:xfrm>
          <a:prstGeom prst="rect">
            <a:avLst/>
          </a:prstGeom>
        </p:spPr>
      </p:pic>
      <p:pic>
        <p:nvPicPr>
          <p:cNvPr id="3" name="Picture 2" descr="IMG_000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663" y="0"/>
            <a:ext cx="514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59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7FFCA45-DE16-8C4D-E880-BCA414A50C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29944"/>
              </p:ext>
            </p:extLst>
          </p:nvPr>
        </p:nvGraphicFramePr>
        <p:xfrm>
          <a:off x="153451" y="1512374"/>
          <a:ext cx="8837098" cy="4348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9578">
                  <a:extLst>
                    <a:ext uri="{9D8B030D-6E8A-4147-A177-3AD203B41FA5}">
                      <a16:colId xmlns:a16="http://schemas.microsoft.com/office/drawing/2014/main" val="4236508672"/>
                    </a:ext>
                  </a:extLst>
                </a:gridCol>
                <a:gridCol w="1207008">
                  <a:extLst>
                    <a:ext uri="{9D8B030D-6E8A-4147-A177-3AD203B41FA5}">
                      <a16:colId xmlns:a16="http://schemas.microsoft.com/office/drawing/2014/main" val="339356250"/>
                    </a:ext>
                  </a:extLst>
                </a:gridCol>
                <a:gridCol w="1402951">
                  <a:extLst>
                    <a:ext uri="{9D8B030D-6E8A-4147-A177-3AD203B41FA5}">
                      <a16:colId xmlns:a16="http://schemas.microsoft.com/office/drawing/2014/main" val="484258088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22757207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35088253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988512640"/>
                    </a:ext>
                  </a:extLst>
                </a:gridCol>
                <a:gridCol w="925721">
                  <a:extLst>
                    <a:ext uri="{9D8B030D-6E8A-4147-A177-3AD203B41FA5}">
                      <a16:colId xmlns:a16="http://schemas.microsoft.com/office/drawing/2014/main" val="1861906938"/>
                    </a:ext>
                  </a:extLst>
                </a:gridCol>
              </a:tblGrid>
              <a:tr h="4365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Division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Patrol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P/A/N/B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CompYr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Senior*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9910267"/>
                  </a:ext>
                </a:extLst>
              </a:tr>
              <a:tr h="40438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+mn-lt"/>
                        </a:rPr>
                        <a:t>Jodie Jeffers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+mn-lt"/>
                        </a:rPr>
                        <a:t>Pacific NW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+mn-lt"/>
                        </a:rPr>
                        <a:t>Santiam 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+mn-lt"/>
                        </a:rPr>
                        <a:t>Patroller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+mn-lt"/>
                        </a:rPr>
                        <a:t>Y - </a:t>
                      </a:r>
                      <a:r>
                        <a:rPr lang="en-US" sz="1600" b="1" dirty="0" err="1">
                          <a:latin typeface="+mn-lt"/>
                        </a:rPr>
                        <a:t>Instr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+mn-lt"/>
                        </a:rPr>
                        <a:t>2008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+mn-lt"/>
                        </a:rPr>
                        <a:t>2008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6685511"/>
                  </a:ext>
                </a:extLst>
              </a:tr>
              <a:tr h="38025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Deb Wright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Intermtn</a:t>
                      </a:r>
                      <a:endParaRPr lang="en-US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Kelly Canyon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+mn-lt"/>
                        </a:rPr>
                        <a:t>Alpine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7171964"/>
                  </a:ext>
                </a:extLst>
              </a:tr>
              <a:tr h="424832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Debbi Satterlee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Eastern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Gore Mtn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Alpine/Bike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0658844"/>
                  </a:ext>
                </a:extLst>
              </a:tr>
              <a:tr h="421427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Gary Johnson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Eastern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Spring Mtn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Alpine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1434556"/>
                  </a:ext>
                </a:extLst>
              </a:tr>
              <a:tr h="380252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James Quinn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Rocky Mtn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Mt Crescent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Alpine/Bike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9586393"/>
                  </a:ext>
                </a:extLst>
              </a:tr>
              <a:tr h="380252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Charlie Rose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Central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Mt Holly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Alpine/Bike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Taking now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5610070"/>
                  </a:ext>
                </a:extLst>
              </a:tr>
              <a:tr h="380252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Mark Ferreira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Far West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Dodge Ridge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Alpine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0761737"/>
                  </a:ext>
                </a:extLst>
              </a:tr>
              <a:tr h="380252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Lisa </a:t>
                      </a:r>
                      <a:r>
                        <a:rPr lang="en-US" sz="1600" dirty="0" err="1"/>
                        <a:t>Rabideau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Eastern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Titus Mtn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Patroller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Taking now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1619610"/>
                  </a:ext>
                </a:extLst>
              </a:tr>
              <a:tr h="380252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Deborah Sheehan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Eastern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Gore Mtn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Alpine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Taking now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4093405"/>
                  </a:ext>
                </a:extLst>
              </a:tr>
              <a:tr h="380252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Greg Turk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Eastern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Spring Mtn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Alpine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Taking now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683227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041316E-A290-60EC-5EE7-74714AB576BD}"/>
              </a:ext>
            </a:extLst>
          </p:cNvPr>
          <p:cNvSpPr txBox="1"/>
          <p:nvPr/>
        </p:nvSpPr>
        <p:spPr>
          <a:xfrm>
            <a:off x="2677886" y="600891"/>
            <a:ext cx="3592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Powderfall</a:t>
            </a:r>
            <a:r>
              <a:rPr lang="en-US" sz="3200" b="1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057549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9727" y="346388"/>
            <a:ext cx="6227452" cy="629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45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16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7"/>
            <a:ext cx="7814733" cy="3450696"/>
          </a:xfrm>
        </p:spPr>
        <p:txBody>
          <a:bodyPr>
            <a:normAutofit/>
          </a:bodyPr>
          <a:lstStyle/>
          <a:p>
            <a:r>
              <a:rPr lang="en-US" sz="2800" b="1" dirty="0"/>
              <a:t>A- Activity for Aid Room Design and Flow Process</a:t>
            </a:r>
          </a:p>
          <a:p>
            <a:pPr lvl="2"/>
            <a:r>
              <a:rPr lang="en-US" sz="2400" dirty="0"/>
              <a:t>Outline of room, labeling</a:t>
            </a:r>
          </a:p>
          <a:p>
            <a:pPr lvl="2"/>
            <a:r>
              <a:rPr lang="en-US" sz="2400" dirty="0"/>
              <a:t>Aid Room Design &amp; Flow Process Form </a:t>
            </a:r>
            <a:r>
              <a:rPr lang="en-US" dirty="0"/>
              <a:t>(app c)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Candidate Checklist </a:t>
            </a:r>
            <a:r>
              <a:rPr lang="en-US" sz="2400" dirty="0"/>
              <a:t>(App 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286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5ECE1-9E8A-21C6-7866-23C6B5D63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697"/>
            <a:ext cx="8229600" cy="1022319"/>
          </a:xfrm>
        </p:spPr>
        <p:txBody>
          <a:bodyPr>
            <a:normAutofit/>
          </a:bodyPr>
          <a:lstStyle/>
          <a:p>
            <a:r>
              <a:rPr lang="en-US" dirty="0"/>
              <a:t>HISTORY – What’s Yours?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104DED3A-B473-4752-82A4-8087AAC9155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-336265" y="937618"/>
            <a:ext cx="9778183" cy="592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29">
            <a:extLst>
              <a:ext uri="{FF2B5EF4-FFF2-40B4-BE49-F238E27FC236}">
                <a16:creationId xmlns:a16="http://schemas.microsoft.com/office/drawing/2014/main" id="{D1BFA43A-C917-9715-16FE-966DAA73E3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56207" y="1988327"/>
            <a:ext cx="3507506" cy="4676675"/>
          </a:xfrm>
        </p:spPr>
      </p:pic>
      <p:pic>
        <p:nvPicPr>
          <p:cNvPr id="16" name="Picture 15" descr="A person with dogs in the snow&#10;&#10;Description automatically generated">
            <a:extLst>
              <a:ext uri="{FF2B5EF4-FFF2-40B4-BE49-F238E27FC236}">
                <a16:creationId xmlns:a16="http://schemas.microsoft.com/office/drawing/2014/main" id="{911DBAFE-2C7A-393B-1BD4-978399B38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792" y="1652940"/>
            <a:ext cx="2497738" cy="1873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5ECE1-9E8A-21C6-7866-23C6B5D63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22319"/>
          </a:xfrm>
        </p:spPr>
        <p:txBody>
          <a:bodyPr>
            <a:normAutofit fontScale="90000"/>
          </a:bodyPr>
          <a:lstStyle/>
          <a:p>
            <a:r>
              <a:rPr lang="en-US" dirty="0"/>
              <a:t>Blue Knob, Blue Mtn, </a:t>
            </a:r>
            <a:br>
              <a:rPr lang="en-US" dirty="0"/>
            </a:br>
            <a:r>
              <a:rPr lang="en-US" dirty="0"/>
              <a:t>Alyeska, Summit,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7C08-031D-1131-B2FB-0E16C2BF9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77" y="1652940"/>
            <a:ext cx="2799993" cy="21054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FCC9C9-2779-DD50-8FBD-D98D1ECFA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377" y="3762054"/>
            <a:ext cx="2799994" cy="210542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41F2B5-62A3-1AB9-CD89-076D82B5F1B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6415705" y="2709344"/>
            <a:ext cx="2469828" cy="329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7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 descr="A group of people in red skis and snow gear&#10;&#10;Description automatically generated">
            <a:extLst>
              <a:ext uri="{FF2B5EF4-FFF2-40B4-BE49-F238E27FC236}">
                <a16:creationId xmlns:a16="http://schemas.microsoft.com/office/drawing/2014/main" id="{AD5CB7DD-71AA-1715-47FD-5182B277440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727443" y="3727012"/>
            <a:ext cx="4046716" cy="2792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5ECE1-9E8A-21C6-7866-23C6B5D63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22319"/>
          </a:xfrm>
        </p:spPr>
        <p:txBody>
          <a:bodyPr>
            <a:normAutofit/>
          </a:bodyPr>
          <a:lstStyle/>
          <a:p>
            <a:r>
              <a:rPr lang="en-US" dirty="0"/>
              <a:t>Mt Spokane</a:t>
            </a:r>
          </a:p>
        </p:txBody>
      </p:sp>
      <p:pic>
        <p:nvPicPr>
          <p:cNvPr id="3" name="Content Placeholder 11">
            <a:extLst>
              <a:ext uri="{FF2B5EF4-FFF2-40B4-BE49-F238E27FC236}">
                <a16:creationId xmlns:a16="http://schemas.microsoft.com/office/drawing/2014/main" id="{B12F007B-A805-0AD4-6718-B0AD446316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70" t="40044" r="-14270" b="56"/>
          <a:stretch/>
        </p:blipFill>
        <p:spPr>
          <a:xfrm>
            <a:off x="4684392" y="1434906"/>
            <a:ext cx="4922746" cy="22178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4CD40A-4FA0-C878-11A0-10A29A7EA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47" y="2106732"/>
            <a:ext cx="5142145" cy="385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5ECE1-9E8A-21C6-7866-23C6B5D63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376" y="338328"/>
            <a:ext cx="2296680" cy="769989"/>
          </a:xfrm>
        </p:spPr>
        <p:txBody>
          <a:bodyPr/>
          <a:lstStyle/>
          <a:p>
            <a:r>
              <a:rPr lang="en-US" b="1" u="sng" dirty="0"/>
              <a:t>Inside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37AAC-2777-11CB-9448-E2179B543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88832" y="2302797"/>
            <a:ext cx="2350224" cy="6397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Eldora, Summit, </a:t>
            </a:r>
          </a:p>
          <a:p>
            <a:r>
              <a:rPr lang="en-US" dirty="0"/>
              <a:t>White Pass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4B7F0632-0ED7-8B1A-893D-355B1D9577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1241" y="3699873"/>
            <a:ext cx="4310003" cy="2862849"/>
          </a:xfrm>
          <a:prstGeom prst="rect">
            <a:avLst/>
          </a:prstGeom>
        </p:spPr>
      </p:pic>
      <p:pic>
        <p:nvPicPr>
          <p:cNvPr id="18" name="Picture 17" descr="A room with a bed and a door&#10;&#10;Description automatically generated">
            <a:extLst>
              <a:ext uri="{FF2B5EF4-FFF2-40B4-BE49-F238E27FC236}">
                <a16:creationId xmlns:a16="http://schemas.microsoft.com/office/drawing/2014/main" id="{AC06F4CE-AE45-82D5-AC35-6B5D702B3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40" y="392587"/>
            <a:ext cx="2683935" cy="3578579"/>
          </a:xfrm>
          <a:prstGeom prst="rect">
            <a:avLst/>
          </a:prstGeom>
        </p:spPr>
      </p:pic>
      <p:pic>
        <p:nvPicPr>
          <p:cNvPr id="21" name="Content Placeholder 6">
            <a:extLst>
              <a:ext uri="{FF2B5EF4-FFF2-40B4-BE49-F238E27FC236}">
                <a16:creationId xmlns:a16="http://schemas.microsoft.com/office/drawing/2014/main" id="{2BB5A122-4E14-FC24-6200-97EEEBC1D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005" y="2981743"/>
            <a:ext cx="4762335" cy="35809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579A4D-2FC2-C6E7-7608-643EB3DF7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955" y="392587"/>
            <a:ext cx="3889040" cy="27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3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37AAC-2777-11CB-9448-E2179B543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40815" y="533612"/>
            <a:ext cx="1361813" cy="63976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Eldora, Summit, </a:t>
            </a:r>
          </a:p>
          <a:p>
            <a:r>
              <a:rPr lang="en-US" dirty="0"/>
              <a:t>Spokane, White Pass</a:t>
            </a:r>
          </a:p>
        </p:txBody>
      </p:sp>
      <p:pic>
        <p:nvPicPr>
          <p:cNvPr id="18" name="Picture 17" descr="A room with a bed and a door&#10;&#10;Description automatically generated">
            <a:extLst>
              <a:ext uri="{FF2B5EF4-FFF2-40B4-BE49-F238E27FC236}">
                <a16:creationId xmlns:a16="http://schemas.microsoft.com/office/drawing/2014/main" id="{AC06F4CE-AE45-82D5-AC35-6B5D702B3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52" y="533612"/>
            <a:ext cx="2683935" cy="3578579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4B7F0632-0ED7-8B1A-893D-355B1D9577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36328" y="3996112"/>
            <a:ext cx="3766300" cy="2501703"/>
          </a:xfrm>
          <a:prstGeom prst="rect">
            <a:avLst/>
          </a:prstGeom>
        </p:spPr>
      </p:pic>
      <p:pic>
        <p:nvPicPr>
          <p:cNvPr id="21" name="Content Placeholder 6">
            <a:extLst>
              <a:ext uri="{FF2B5EF4-FFF2-40B4-BE49-F238E27FC236}">
                <a16:creationId xmlns:a16="http://schemas.microsoft.com/office/drawing/2014/main" id="{2BB5A122-4E14-FC24-6200-97EEEBC1D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038" y="3539964"/>
            <a:ext cx="3933639" cy="29578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579A4D-2FC2-C6E7-7608-643EB3DF7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628" y="360185"/>
            <a:ext cx="4315520" cy="306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00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Content Placeholder 51">
            <a:extLst>
              <a:ext uri="{FF2B5EF4-FFF2-40B4-BE49-F238E27FC236}">
                <a16:creationId xmlns:a16="http://schemas.microsoft.com/office/drawing/2014/main" id="{9E8FC6EB-C74E-5C5E-A257-DABE535AEE1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926263" y="6882"/>
            <a:ext cx="5754313" cy="43157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F6D8CED-DFEE-0E06-FBEB-69CD655F57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3" t="9726"/>
          <a:stretch/>
        </p:blipFill>
        <p:spPr>
          <a:xfrm>
            <a:off x="5596387" y="2137559"/>
            <a:ext cx="3547613" cy="4607627"/>
          </a:xfrm>
          <a:prstGeom prst="rect">
            <a:avLst/>
          </a:prstGeom>
        </p:spPr>
      </p:pic>
      <p:pic>
        <p:nvPicPr>
          <p:cNvPr id="51" name="Content Placeholder 50">
            <a:extLst>
              <a:ext uri="{FF2B5EF4-FFF2-40B4-BE49-F238E27FC236}">
                <a16:creationId xmlns:a16="http://schemas.microsoft.com/office/drawing/2014/main" id="{B9ACE056-A852-6F04-85E1-2ADF9AFC5B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05759" y="213696"/>
            <a:ext cx="5478562" cy="41089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6667D2-1C03-6E59-AA8A-3C6FC7A16499}"/>
              </a:ext>
            </a:extLst>
          </p:cNvPr>
          <p:cNvSpPr txBox="1"/>
          <p:nvPr/>
        </p:nvSpPr>
        <p:spPr>
          <a:xfrm>
            <a:off x="1181595" y="5000984"/>
            <a:ext cx="3740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Santiam Pass- COVID Items</a:t>
            </a:r>
          </a:p>
        </p:txBody>
      </p:sp>
    </p:spTree>
    <p:extLst>
      <p:ext uri="{BB962C8B-B14F-4D97-AF65-F5344CB8AC3E}">
        <p14:creationId xmlns:p14="http://schemas.microsoft.com/office/powerpoint/2010/main" val="54792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79871B-7F88-0B5E-EF24-7BE26EF8C452}"/>
              </a:ext>
            </a:extLst>
          </p:cNvPr>
          <p:cNvSpPr/>
          <p:nvPr/>
        </p:nvSpPr>
        <p:spPr>
          <a:xfrm>
            <a:off x="451263" y="1851645"/>
            <a:ext cx="7980218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WOW!!</a:t>
            </a:r>
          </a:p>
        </p:txBody>
      </p:sp>
    </p:spTree>
    <p:extLst>
      <p:ext uri="{BB962C8B-B14F-4D97-AF65-F5344CB8AC3E}">
        <p14:creationId xmlns:p14="http://schemas.microsoft.com/office/powerpoint/2010/main" val="2979485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E769D6-6666-F5CF-E019-41DD98B8D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833" y="1956138"/>
            <a:ext cx="7408333" cy="4030133"/>
          </a:xfrm>
        </p:spPr>
        <p:txBody>
          <a:bodyPr>
            <a:normAutofit/>
          </a:bodyPr>
          <a:lstStyle/>
          <a:p>
            <a:r>
              <a:rPr lang="en-US" sz="3600" b="1" dirty="0"/>
              <a:t>Overview</a:t>
            </a:r>
          </a:p>
          <a:p>
            <a:r>
              <a:rPr lang="en-US" sz="3600" b="1" dirty="0"/>
              <a:t>Non Registered Class </a:t>
            </a:r>
          </a:p>
          <a:p>
            <a:r>
              <a:rPr lang="en-US" sz="3600" b="1" dirty="0"/>
              <a:t>Discussion &amp; Hands On Scenarios</a:t>
            </a:r>
          </a:p>
          <a:p>
            <a:r>
              <a:rPr lang="en-US" sz="3600" b="1" dirty="0"/>
              <a:t>Website NSP &amp; Manual</a:t>
            </a:r>
          </a:p>
          <a:p>
            <a:r>
              <a:rPr lang="en-US" sz="3600" b="1" dirty="0"/>
              <a:t>NOT repeat of OEC- Inside</a:t>
            </a:r>
          </a:p>
          <a:p>
            <a:r>
              <a:rPr lang="en-US" sz="3600" b="1" dirty="0"/>
              <a:t>……disclaimer/updates/</a:t>
            </a:r>
            <a:r>
              <a:rPr lang="en-US" sz="3600" b="1" dirty="0" err="1"/>
              <a:t>etc</a:t>
            </a:r>
            <a:endParaRPr lang="en-US" sz="36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BDD0CF-84DD-BBA1-8417-EBA548FA2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Just to Clarify</a:t>
            </a:r>
          </a:p>
        </p:txBody>
      </p:sp>
    </p:spTree>
    <p:extLst>
      <p:ext uri="{BB962C8B-B14F-4D97-AF65-F5344CB8AC3E}">
        <p14:creationId xmlns:p14="http://schemas.microsoft.com/office/powerpoint/2010/main" val="98574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room with chairs and a person standing in the background&#10;&#10;Description automatically generated">
            <a:extLst>
              <a:ext uri="{FF2B5EF4-FFF2-40B4-BE49-F238E27FC236}">
                <a16:creationId xmlns:a16="http://schemas.microsoft.com/office/drawing/2014/main" id="{E35239F0-D64F-A42E-C14A-29C9D78A6C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6374" y="67994"/>
            <a:ext cx="8871253" cy="6653440"/>
          </a:xfr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D532486-DD4B-CB8A-8DA2-9B9A3DA7FF58}"/>
              </a:ext>
            </a:extLst>
          </p:cNvPr>
          <p:cNvSpPr/>
          <p:nvPr/>
        </p:nvSpPr>
        <p:spPr>
          <a:xfrm>
            <a:off x="3550722" y="1377537"/>
            <a:ext cx="866899" cy="17694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9E89526E-A36D-1707-2C34-9B56A8960A8A}"/>
              </a:ext>
            </a:extLst>
          </p:cNvPr>
          <p:cNvSpPr/>
          <p:nvPr/>
        </p:nvSpPr>
        <p:spPr>
          <a:xfrm>
            <a:off x="4678879" y="4592782"/>
            <a:ext cx="961901" cy="38431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930121-E938-7A9E-8C22-003C196FBCC6}"/>
              </a:ext>
            </a:extLst>
          </p:cNvPr>
          <p:cNvSpPr/>
          <p:nvPr/>
        </p:nvSpPr>
        <p:spPr>
          <a:xfrm>
            <a:off x="7853741" y="1529937"/>
            <a:ext cx="866899" cy="17694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76C6F84-F069-058B-9C63-E0DF5C495EEF}"/>
              </a:ext>
            </a:extLst>
          </p:cNvPr>
          <p:cNvSpPr/>
          <p:nvPr/>
        </p:nvSpPr>
        <p:spPr>
          <a:xfrm>
            <a:off x="6733310" y="2262249"/>
            <a:ext cx="1258784" cy="17694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42D22B7-C0C1-B05A-F323-FDF411D42161}"/>
              </a:ext>
            </a:extLst>
          </p:cNvPr>
          <p:cNvSpPr/>
          <p:nvPr/>
        </p:nvSpPr>
        <p:spPr>
          <a:xfrm>
            <a:off x="5909762" y="5747657"/>
            <a:ext cx="1120430" cy="6551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6775A7E-FB12-BB4E-CA26-B40683F69524}"/>
              </a:ext>
            </a:extLst>
          </p:cNvPr>
          <p:cNvSpPr/>
          <p:nvPr/>
        </p:nvSpPr>
        <p:spPr>
          <a:xfrm>
            <a:off x="296883" y="863784"/>
            <a:ext cx="2838203" cy="12500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90BC143-4507-AA3D-BA4D-046A8B5B0A28}"/>
              </a:ext>
            </a:extLst>
          </p:cNvPr>
          <p:cNvSpPr/>
          <p:nvPr/>
        </p:nvSpPr>
        <p:spPr>
          <a:xfrm>
            <a:off x="152303" y="2232416"/>
            <a:ext cx="2982783" cy="12500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2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3" grpId="0" animBg="1"/>
      <p:bldP spid="24" grpId="0" animBg="1"/>
      <p:bldP spid="29" grpId="0" animBg="1"/>
      <p:bldP spid="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room with chairs and a person standing in the background&#10;&#10;Description automatically generated">
            <a:extLst>
              <a:ext uri="{FF2B5EF4-FFF2-40B4-BE49-F238E27FC236}">
                <a16:creationId xmlns:a16="http://schemas.microsoft.com/office/drawing/2014/main" id="{E35239F0-D64F-A42E-C14A-29C9D78A6C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6374" y="67994"/>
            <a:ext cx="8871253" cy="6653440"/>
          </a:xfrm>
        </p:spPr>
      </p:pic>
      <p:pic>
        <p:nvPicPr>
          <p:cNvPr id="12" name="Content Placeholder 11" descr="A room with a bed and a chair&#10;&#10;Description automatically generated">
            <a:extLst>
              <a:ext uri="{FF2B5EF4-FFF2-40B4-BE49-F238E27FC236}">
                <a16:creationId xmlns:a16="http://schemas.microsoft.com/office/drawing/2014/main" id="{6BE95A10-62EB-5467-C0BD-2EFEA5CB1E6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10677" b="10951"/>
          <a:stretch/>
        </p:blipFill>
        <p:spPr>
          <a:xfrm>
            <a:off x="2980705" y="3178893"/>
            <a:ext cx="6026921" cy="3542542"/>
          </a:xfrm>
        </p:spPr>
      </p:pic>
      <p:pic>
        <p:nvPicPr>
          <p:cNvPr id="14" name="Picture 13" descr="A room with a desk and cabinets&#10;&#10;Description automatically generated">
            <a:extLst>
              <a:ext uri="{FF2B5EF4-FFF2-40B4-BE49-F238E27FC236}">
                <a16:creationId xmlns:a16="http://schemas.microsoft.com/office/drawing/2014/main" id="{AE0233C6-A8D2-598B-7FD7-30EC6DF73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860" y="67993"/>
            <a:ext cx="4993766" cy="374532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D532486-DD4B-CB8A-8DA2-9B9A3DA7FF58}"/>
              </a:ext>
            </a:extLst>
          </p:cNvPr>
          <p:cNvSpPr/>
          <p:nvPr/>
        </p:nvSpPr>
        <p:spPr>
          <a:xfrm>
            <a:off x="5248894" y="136565"/>
            <a:ext cx="2280062" cy="12172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9E89526E-A36D-1707-2C34-9B56A8960A8A}"/>
              </a:ext>
            </a:extLst>
          </p:cNvPr>
          <p:cNvSpPr/>
          <p:nvPr/>
        </p:nvSpPr>
        <p:spPr>
          <a:xfrm>
            <a:off x="2887751" y="3010396"/>
            <a:ext cx="961901" cy="38431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A8360F0-2CC5-ACF4-2A3D-4E1D2D2F7329}"/>
              </a:ext>
            </a:extLst>
          </p:cNvPr>
          <p:cNvSpPr/>
          <p:nvPr/>
        </p:nvSpPr>
        <p:spPr>
          <a:xfrm>
            <a:off x="6110046" y="1936584"/>
            <a:ext cx="920146" cy="6469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4F565C6-0743-9D96-012D-643B66A464C1}"/>
              </a:ext>
            </a:extLst>
          </p:cNvPr>
          <p:cNvSpPr/>
          <p:nvPr/>
        </p:nvSpPr>
        <p:spPr>
          <a:xfrm>
            <a:off x="6110046" y="2596096"/>
            <a:ext cx="1038899" cy="12172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983F9761-3130-60C1-F3BC-1628030EE3DC}"/>
              </a:ext>
            </a:extLst>
          </p:cNvPr>
          <p:cNvSpPr/>
          <p:nvPr/>
        </p:nvSpPr>
        <p:spPr>
          <a:xfrm rot="10497164">
            <a:off x="3859380" y="4866595"/>
            <a:ext cx="498650" cy="2431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77386D-5939-5169-4BA9-440C1FE145BE}"/>
              </a:ext>
            </a:extLst>
          </p:cNvPr>
          <p:cNvSpPr/>
          <p:nvPr/>
        </p:nvSpPr>
        <p:spPr>
          <a:xfrm>
            <a:off x="4673131" y="4818699"/>
            <a:ext cx="2475813" cy="15939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5E0EC040-10AC-7C9B-6FA1-050B869445F5}"/>
              </a:ext>
            </a:extLst>
          </p:cNvPr>
          <p:cNvSpPr/>
          <p:nvPr/>
        </p:nvSpPr>
        <p:spPr>
          <a:xfrm rot="20671348">
            <a:off x="7039919" y="4318284"/>
            <a:ext cx="498650" cy="2431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8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4" b="3911"/>
          <a:stretch/>
        </p:blipFill>
        <p:spPr>
          <a:xfrm>
            <a:off x="1993900" y="0"/>
            <a:ext cx="514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3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AD952B-1FC6-5616-FDDA-0DC9FFA5462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7462" y="338328"/>
            <a:ext cx="4100032" cy="5590043"/>
          </a:xfrm>
        </p:spPr>
      </p:pic>
      <p:pic>
        <p:nvPicPr>
          <p:cNvPr id="8" name="Content Placeholder 7" descr="A close-up of a form&#10;&#10;Description automatically generated">
            <a:extLst>
              <a:ext uri="{FF2B5EF4-FFF2-40B4-BE49-F238E27FC236}">
                <a16:creationId xmlns:a16="http://schemas.microsoft.com/office/drawing/2014/main" id="{09A510DF-A28D-45B1-1FD1-C4EE85C0A29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572000" y="1034885"/>
            <a:ext cx="4294538" cy="5590043"/>
          </a:xfrm>
        </p:spPr>
      </p:pic>
    </p:spTree>
    <p:extLst>
      <p:ext uri="{BB962C8B-B14F-4D97-AF65-F5344CB8AC3E}">
        <p14:creationId xmlns:p14="http://schemas.microsoft.com/office/powerpoint/2010/main" val="302234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close up of a document&#10;&#10;Description automatically generated">
            <a:extLst>
              <a:ext uri="{FF2B5EF4-FFF2-40B4-BE49-F238E27FC236}">
                <a16:creationId xmlns:a16="http://schemas.microsoft.com/office/drawing/2014/main" id="{976DBB50-FFA0-2B97-DBC4-58AAE0D4CC0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21163" y="-7937"/>
            <a:ext cx="5683799" cy="736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694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9676F-4340-A4AB-4C05-BA01E66CF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68763"/>
          </a:xfrm>
        </p:spPr>
        <p:txBody>
          <a:bodyPr>
            <a:normAutofit/>
          </a:bodyPr>
          <a:lstStyle/>
          <a:p>
            <a:pPr algn="r"/>
            <a:r>
              <a:rPr lang="en-US" sz="3600" dirty="0"/>
              <a:t>MISSING PERSON(S)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89BF3D58-2356-16D7-4403-1F83B3678D6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0" y="1007091"/>
            <a:ext cx="4369814" cy="5649545"/>
          </a:xfrm>
        </p:spPr>
      </p:pic>
      <p:pic>
        <p:nvPicPr>
          <p:cNvPr id="14" name="Content Placeholder 13" descr="A medical records with red and white text&#10;&#10;Description automatically generated with medium confidence">
            <a:extLst>
              <a:ext uri="{FF2B5EF4-FFF2-40B4-BE49-F238E27FC236}">
                <a16:creationId xmlns:a16="http://schemas.microsoft.com/office/drawing/2014/main" id="{727B0817-1776-F3BC-5DD2-C72D2F3E4B7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93547" y="201364"/>
            <a:ext cx="4368469" cy="564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52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issing person's card&#10;&#10;Description automatically generated with medium confidence">
            <a:extLst>
              <a:ext uri="{FF2B5EF4-FFF2-40B4-BE49-F238E27FC236}">
                <a16:creationId xmlns:a16="http://schemas.microsoft.com/office/drawing/2014/main" id="{B31607DF-9276-F398-14D5-9D0D5898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92" y="342901"/>
            <a:ext cx="8809615" cy="564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113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5ECE1-9E8A-21C6-7866-23C6B5D63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73236"/>
          </a:xfrm>
        </p:spPr>
        <p:txBody>
          <a:bodyPr/>
          <a:lstStyle/>
          <a:p>
            <a:r>
              <a:rPr lang="en-US" dirty="0"/>
              <a:t>Missing Persons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191DE5C-A720-A682-AA62-5C04BCD876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0643" r="7792" b="8058"/>
          <a:stretch/>
        </p:blipFill>
        <p:spPr>
          <a:xfrm>
            <a:off x="363277" y="1425646"/>
            <a:ext cx="4156895" cy="2410691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869FF7B8-2B54-3386-8D9B-E80ED5F05CF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29210" b="19452"/>
          <a:stretch/>
        </p:blipFill>
        <p:spPr>
          <a:xfrm>
            <a:off x="4867625" y="3836337"/>
            <a:ext cx="3913098" cy="2678546"/>
          </a:xfrm>
        </p:spPr>
      </p:pic>
      <p:pic>
        <p:nvPicPr>
          <p:cNvPr id="21" name="Picture 20" descr="A group of people on a snowy mountain&#10;&#10;Description automatically generated">
            <a:extLst>
              <a:ext uri="{FF2B5EF4-FFF2-40B4-BE49-F238E27FC236}">
                <a16:creationId xmlns:a16="http://schemas.microsoft.com/office/drawing/2014/main" id="{41304724-239E-AC64-9CCC-D52852112F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572" b="12314"/>
          <a:stretch/>
        </p:blipFill>
        <p:spPr>
          <a:xfrm>
            <a:off x="375273" y="4332977"/>
            <a:ext cx="3925455" cy="1475417"/>
          </a:xfrm>
          <a:prstGeom prst="rect">
            <a:avLst/>
          </a:prstGeom>
        </p:spPr>
      </p:pic>
      <p:pic>
        <p:nvPicPr>
          <p:cNvPr id="26" name="Picture 25" descr="People on skis in the snow&#10;&#10;Description automatically generated">
            <a:extLst>
              <a:ext uri="{FF2B5EF4-FFF2-40B4-BE49-F238E27FC236}">
                <a16:creationId xmlns:a16="http://schemas.microsoft.com/office/drawing/2014/main" id="{6645FF17-4250-E109-1AAB-E9B58DAFDD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342"/>
          <a:stretch/>
        </p:blipFill>
        <p:spPr>
          <a:xfrm>
            <a:off x="4867625" y="1425646"/>
            <a:ext cx="3537527" cy="1927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8F237E-1800-CF88-C22C-F80D40E9C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3253" y="3021663"/>
            <a:ext cx="1217494" cy="1623325"/>
          </a:xfrm>
          <a:prstGeom prst="rect">
            <a:avLst/>
          </a:prstGeom>
          <a:ln w="666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0454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885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514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26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B6B09B-5FCE-70D3-A854-C06E34B5F14D}"/>
              </a:ext>
            </a:extLst>
          </p:cNvPr>
          <p:cNvSpPr/>
          <p:nvPr/>
        </p:nvSpPr>
        <p:spPr>
          <a:xfrm>
            <a:off x="2234436" y="398761"/>
            <a:ext cx="4647627" cy="61464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idRoomPDF Front.tiff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03" r="-10203"/>
          <a:stretch>
            <a:fillRect/>
          </a:stretch>
        </p:blipFill>
        <p:spPr>
          <a:xfrm>
            <a:off x="1877944" y="513642"/>
            <a:ext cx="5388111" cy="5945597"/>
          </a:xfrm>
        </p:spPr>
      </p:pic>
    </p:spTree>
    <p:extLst>
      <p:ext uri="{BB962C8B-B14F-4D97-AF65-F5344CB8AC3E}">
        <p14:creationId xmlns:p14="http://schemas.microsoft.com/office/powerpoint/2010/main" val="2396286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7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952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514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479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8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514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622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9890" y="500339"/>
            <a:ext cx="6041821" cy="583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439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81323"/>
            <a:ext cx="7814733" cy="2990707"/>
          </a:xfrm>
        </p:spPr>
        <p:txBody>
          <a:bodyPr>
            <a:noAutofit/>
          </a:bodyPr>
          <a:lstStyle/>
          <a:p>
            <a:r>
              <a:rPr lang="en-US" sz="2800" b="1" dirty="0"/>
              <a:t>You completed the Aid Room Module</a:t>
            </a:r>
          </a:p>
          <a:p>
            <a:r>
              <a:rPr lang="en-US" sz="2800" b="1" dirty="0"/>
              <a:t>……. now what?</a:t>
            </a:r>
          </a:p>
          <a:p>
            <a:pPr lvl="1"/>
            <a:endParaRPr lang="en-US" sz="2400" b="1" dirty="0"/>
          </a:p>
          <a:p>
            <a:pPr lvl="1"/>
            <a:endParaRPr lang="en-US" sz="2400" b="1" dirty="0"/>
          </a:p>
          <a:p>
            <a:pPr lvl="1"/>
            <a:endParaRPr lang="en-US" sz="2400" b="1" dirty="0"/>
          </a:p>
          <a:p>
            <a:pPr lvl="1"/>
            <a:endParaRPr lang="en-US" sz="2400" b="1" dirty="0"/>
          </a:p>
          <a:p>
            <a:pPr marL="301943" lvl="1" indent="0">
              <a:buNone/>
            </a:pPr>
            <a:endParaRPr lang="en-US" sz="2400" b="1" dirty="0"/>
          </a:p>
          <a:p>
            <a:pPr marL="274320" lvl="1"/>
            <a:endParaRPr lang="en-US" sz="1100" b="1" dirty="0"/>
          </a:p>
          <a:p>
            <a:endParaRPr lang="en-US" sz="2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 Room Module Senior Program</a:t>
            </a:r>
          </a:p>
        </p:txBody>
      </p:sp>
    </p:spTree>
    <p:extLst>
      <p:ext uri="{BB962C8B-B14F-4D97-AF65-F5344CB8AC3E}">
        <p14:creationId xmlns:p14="http://schemas.microsoft.com/office/powerpoint/2010/main" val="23382027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15802"/>
            <a:ext cx="7772400" cy="1058406"/>
          </a:xfrm>
        </p:spPr>
        <p:txBody>
          <a:bodyPr/>
          <a:lstStyle/>
          <a:p>
            <a:r>
              <a:rPr lang="en-US" b="1" dirty="0"/>
              <a:t>Questions?  Comments??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273" y="2825702"/>
            <a:ext cx="8497454" cy="2203498"/>
          </a:xfrm>
        </p:spPr>
        <p:txBody>
          <a:bodyPr>
            <a:noAutofit/>
          </a:bodyPr>
          <a:lstStyle/>
          <a:p>
            <a:r>
              <a:rPr lang="en-US" sz="4000" b="1" spc="-150" dirty="0">
                <a:solidFill>
                  <a:schemeClr val="tx2">
                    <a:lumMod val="75000"/>
                  </a:schemeClr>
                </a:solidFill>
              </a:rPr>
              <a:t>Jodie Jeffers, Patroller Advisor, PNWD</a:t>
            </a:r>
          </a:p>
          <a:p>
            <a:endParaRPr lang="en-US" sz="3200" b="1" dirty="0"/>
          </a:p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jodie.jeffers@nsp-pnwd.org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600870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05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67833" y="2072640"/>
            <a:ext cx="7408333" cy="37418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3600" b="1" u="sng" dirty="0"/>
              <a:t>REQUIRED COMPONENT</a:t>
            </a:r>
          </a:p>
          <a:p>
            <a:pPr lvl="1"/>
            <a:r>
              <a:rPr lang="en-US" sz="3400" b="1" u="sng" dirty="0"/>
              <a:t>For the NSP Senior </a:t>
            </a:r>
            <a:r>
              <a:rPr lang="en-US" sz="3400" b="1" i="1" u="sng" dirty="0"/>
              <a:t>Patroller</a:t>
            </a:r>
            <a:r>
              <a:rPr lang="en-US" sz="3400" b="1" u="sng" dirty="0"/>
              <a:t> Candidates    </a:t>
            </a:r>
          </a:p>
          <a:p>
            <a:pPr lvl="2"/>
            <a:r>
              <a:rPr lang="en-US" sz="3200" b="1" u="sng" dirty="0"/>
              <a:t>Elective for Alpine/Nordic</a:t>
            </a:r>
          </a:p>
          <a:p>
            <a:pPr lvl="1"/>
            <a:r>
              <a:rPr lang="en-US" sz="3400" b="1" u="sng" dirty="0"/>
              <a:t>Involves </a:t>
            </a:r>
            <a:r>
              <a:rPr lang="en-US" sz="3400" b="1" i="1" u="sng" dirty="0"/>
              <a:t>Five Demonstrating Areas</a:t>
            </a:r>
            <a:r>
              <a:rPr lang="en-US" sz="3400" b="1" u="sng" dirty="0"/>
              <a:t>*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AR-MSP PURPOSE</a:t>
            </a:r>
          </a:p>
        </p:txBody>
      </p:sp>
    </p:spTree>
    <p:extLst>
      <p:ext uri="{BB962C8B-B14F-4D97-AF65-F5344CB8AC3E}">
        <p14:creationId xmlns:p14="http://schemas.microsoft.com/office/powerpoint/2010/main" val="2702957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182368"/>
            <a:ext cx="8229600" cy="3901439"/>
          </a:xfrm>
        </p:spPr>
        <p:txBody>
          <a:bodyPr>
            <a:normAutofit/>
          </a:bodyPr>
          <a:lstStyle/>
          <a:p>
            <a:r>
              <a:rPr lang="en-US" sz="3200" b="1" dirty="0"/>
              <a:t>Seniors (Ski Patroller Manual).. Updated</a:t>
            </a:r>
          </a:p>
          <a:p>
            <a:r>
              <a:rPr lang="en-US" sz="3200" b="1" dirty="0"/>
              <a:t>NSP P&amp;P </a:t>
            </a:r>
            <a:r>
              <a:rPr lang="en-US" sz="3200" b="1" dirty="0" err="1"/>
              <a:t>Lastest</a:t>
            </a:r>
            <a:r>
              <a:rPr lang="en-US" sz="3200" b="1" dirty="0"/>
              <a:t> Appendix D…..</a:t>
            </a:r>
          </a:p>
          <a:p>
            <a:pPr lvl="1"/>
            <a:r>
              <a:rPr lang="en-US" sz="3000" b="1" dirty="0"/>
              <a:t>Appendix G Skills Development Program….Core Modules</a:t>
            </a:r>
          </a:p>
          <a:p>
            <a:pPr lvl="1"/>
            <a:r>
              <a:rPr lang="en-US" sz="3000" b="1" u="sng" dirty="0"/>
              <a:t>OEC Module of the Senior Program (P/A/N)</a:t>
            </a:r>
          </a:p>
          <a:p>
            <a:pPr lvl="1"/>
            <a:r>
              <a:rPr lang="en-US" sz="3000" b="1" dirty="0"/>
              <a:t>Senior Patroller- Aid Room Module (ARM)</a:t>
            </a:r>
          </a:p>
          <a:p>
            <a:pPr lvl="3"/>
            <a:r>
              <a:rPr lang="en-US" sz="2600" b="1" dirty="0"/>
              <a:t>It is Core for Patroller- Elective for Alpine</a:t>
            </a:r>
          </a:p>
          <a:p>
            <a:endParaRPr lang="en-US" sz="3200" b="1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Senior Information/Background</a:t>
            </a:r>
          </a:p>
        </p:txBody>
      </p:sp>
    </p:spTree>
    <p:extLst>
      <p:ext uri="{BB962C8B-B14F-4D97-AF65-F5344CB8AC3E}">
        <p14:creationId xmlns:p14="http://schemas.microsoft.com/office/powerpoint/2010/main" val="2810841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1629" y="2328673"/>
            <a:ext cx="7900741" cy="3760718"/>
          </a:xfrm>
        </p:spPr>
        <p:txBody>
          <a:bodyPr>
            <a:normAutofit/>
          </a:bodyPr>
          <a:lstStyle/>
          <a:p>
            <a:r>
              <a:rPr lang="en-US" sz="3200" b="1" dirty="0"/>
              <a:t>Seniors (Ski Patrollers Manual) </a:t>
            </a:r>
          </a:p>
          <a:p>
            <a:r>
              <a:rPr lang="en-US" sz="3200" b="1" dirty="0"/>
              <a:t>Committee from Various Divisions</a:t>
            </a:r>
          </a:p>
          <a:p>
            <a:pPr lvl="2"/>
            <a:r>
              <a:rPr lang="en-US" sz="2800" b="1" dirty="0"/>
              <a:t>OEC Supervisors, Patroller Leaders</a:t>
            </a:r>
          </a:p>
          <a:p>
            <a:r>
              <a:rPr lang="en-US" sz="3200" b="1" dirty="0"/>
              <a:t>Under Education, Seniors…</a:t>
            </a:r>
            <a:r>
              <a:rPr lang="en-US" sz="3200" b="1" dirty="0">
                <a:hlinkClick r:id="rId3"/>
              </a:rPr>
              <a:t>OEC</a:t>
            </a:r>
            <a:r>
              <a:rPr lang="en-US" sz="3200" b="1" dirty="0"/>
              <a:t>…</a:t>
            </a:r>
          </a:p>
          <a:p>
            <a:r>
              <a:rPr lang="en-US" sz="3200" b="1" dirty="0"/>
              <a:t>Final Guide Created for Candidates 2018</a:t>
            </a:r>
          </a:p>
          <a:p>
            <a:pPr lvl="2"/>
            <a:r>
              <a:rPr lang="en-US" sz="2800" b="1" dirty="0"/>
              <a:t>Resource for Instructors.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ARM…. Background</a:t>
            </a:r>
          </a:p>
        </p:txBody>
      </p:sp>
    </p:spTree>
    <p:extLst>
      <p:ext uri="{BB962C8B-B14F-4D97-AF65-F5344CB8AC3E}">
        <p14:creationId xmlns:p14="http://schemas.microsoft.com/office/powerpoint/2010/main" val="3028393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NSP Website….updating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44F059-B27C-54E7-FB40-13E991103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hlinkClick r:id="rId3"/>
              </a:rPr>
              <a:t>NSP.ORG</a:t>
            </a:r>
            <a:endParaRPr lang="en-US" sz="3200" b="1" dirty="0"/>
          </a:p>
          <a:p>
            <a:r>
              <a:rPr lang="en-US" sz="3200" b="1" dirty="0"/>
              <a:t>STEPS…..</a:t>
            </a:r>
          </a:p>
          <a:p>
            <a:r>
              <a:rPr lang="en-US" sz="3200" b="1" dirty="0"/>
              <a:t>NOTE CORRECTIONS IN PROCESS</a:t>
            </a:r>
          </a:p>
          <a:p>
            <a:r>
              <a:rPr lang="en-US" sz="3200" b="1" dirty="0"/>
              <a:t>INCLUDING THE 2018 GUIDE/MANUAL</a:t>
            </a:r>
          </a:p>
        </p:txBody>
      </p:sp>
    </p:spTree>
    <p:extLst>
      <p:ext uri="{BB962C8B-B14F-4D97-AF65-F5344CB8AC3E}">
        <p14:creationId xmlns:p14="http://schemas.microsoft.com/office/powerpoint/2010/main" val="9859072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4209</TotalTime>
  <Words>1164</Words>
  <Application>Microsoft Macintosh PowerPoint</Application>
  <PresentationFormat>On-screen Show (4:3)</PresentationFormat>
  <Paragraphs>278</Paragraphs>
  <Slides>56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Candara</vt:lpstr>
      <vt:lpstr>Symbol</vt:lpstr>
      <vt:lpstr>Wingdings</vt:lpstr>
      <vt:lpstr>Waveform</vt:lpstr>
      <vt:lpstr>INTRO: Aid Room Module  Senior Program</vt:lpstr>
      <vt:lpstr>Who’s Here Today?</vt:lpstr>
      <vt:lpstr>PowerPoint Presentation</vt:lpstr>
      <vt:lpstr>Just to Clarify</vt:lpstr>
      <vt:lpstr>PowerPoint Presentation</vt:lpstr>
      <vt:lpstr>AR-MSP PURPOSE</vt:lpstr>
      <vt:lpstr>Senior Information/Background</vt:lpstr>
      <vt:lpstr>ARM…. Background</vt:lpstr>
      <vt:lpstr>NSP Website….updating</vt:lpstr>
      <vt:lpstr>AR-MSP MISSION STATEMENT</vt:lpstr>
      <vt:lpstr>AR-MSP GOAL</vt:lpstr>
      <vt:lpstr>PowerPoint Presentation</vt:lpstr>
      <vt:lpstr>Aid Room Module Senior Program</vt:lpstr>
      <vt:lpstr>Aid Room Module Senior Program</vt:lpstr>
      <vt:lpstr>Aid Room Module Senior Program</vt:lpstr>
      <vt:lpstr>Aid Room Module Senior Program</vt:lpstr>
      <vt:lpstr>PowerPoint Presentation</vt:lpstr>
      <vt:lpstr>Candidate Checklist (App B)</vt:lpstr>
      <vt:lpstr>Candidate Checklist (App B)</vt:lpstr>
      <vt:lpstr>Candidate Checklist (App B)</vt:lpstr>
      <vt:lpstr>PowerPoint Presentation</vt:lpstr>
      <vt:lpstr>Candidate Checklist (App B) Five Main Areas D/D</vt:lpstr>
      <vt:lpstr>Candidate Checklist (App B) Five Main Areas D/D</vt:lpstr>
      <vt:lpstr>Candidate Checklist (App B)</vt:lpstr>
      <vt:lpstr>Candidate Checklist (App B)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Candidate Checklist (App B)</vt:lpstr>
      <vt:lpstr>HISTORY – What’s Yours?</vt:lpstr>
      <vt:lpstr>Blue Knob, Blue Mtn,  Alyeska, Summit, </vt:lpstr>
      <vt:lpstr>Mt Spokane</vt:lpstr>
      <vt:lpstr>Inside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MISSING PERSON(S)</vt:lpstr>
      <vt:lpstr>PowerPoint Presentation</vt:lpstr>
      <vt:lpstr>Missing Persons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Aid Room Module Senior Program</vt:lpstr>
      <vt:lpstr>Questions?  Comments??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Jodie Jeffers</dc:creator>
  <cp:lastModifiedBy>jodie jeffers</cp:lastModifiedBy>
  <cp:revision>24</cp:revision>
  <cp:lastPrinted>2024-04-02T05:38:04Z</cp:lastPrinted>
  <dcterms:created xsi:type="dcterms:W3CDTF">2019-04-04T16:35:17Z</dcterms:created>
  <dcterms:modified xsi:type="dcterms:W3CDTF">2024-04-21T08:26:53Z</dcterms:modified>
</cp:coreProperties>
</file>